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4" r:id="rId3"/>
    <p:sldId id="265" r:id="rId4"/>
    <p:sldId id="291" r:id="rId5"/>
    <p:sldId id="290" r:id="rId6"/>
    <p:sldId id="293" r:id="rId7"/>
    <p:sldId id="296" r:id="rId8"/>
    <p:sldId id="298" r:id="rId9"/>
    <p:sldId id="266" r:id="rId10"/>
    <p:sldId id="267" r:id="rId11"/>
    <p:sldId id="300" r:id="rId12"/>
    <p:sldId id="302" r:id="rId13"/>
    <p:sldId id="282" r:id="rId14"/>
    <p:sldId id="281" r:id="rId15"/>
    <p:sldId id="276" r:id="rId16"/>
    <p:sldId id="275" r:id="rId17"/>
    <p:sldId id="269" r:id="rId18"/>
    <p:sldId id="270" r:id="rId19"/>
    <p:sldId id="272" r:id="rId20"/>
    <p:sldId id="304" r:id="rId21"/>
    <p:sldId id="278" r:id="rId22"/>
    <p:sldId id="286" r:id="rId23"/>
    <p:sldId id="308" r:id="rId24"/>
    <p:sldId id="306" r:id="rId25"/>
    <p:sldId id="287" r:id="rId26"/>
    <p:sldId id="310" r:id="rId27"/>
    <p:sldId id="313" r:id="rId28"/>
    <p:sldId id="283" r:id="rId29"/>
    <p:sldId id="311" r:id="rId30"/>
    <p:sldId id="317" r:id="rId31"/>
    <p:sldId id="315" r:id="rId32"/>
    <p:sldId id="319" r:id="rId33"/>
    <p:sldId id="280" r:id="rId34"/>
    <p:sldId id="32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F6928-B21B-42BC-8EA6-2A3DCA0BD3FC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F4EB6-54AF-4FEE-90F3-EB7FDEAAC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F4EB6-54AF-4FEE-90F3-EB7FDEAAC65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486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19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6746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5951B-A52A-4FF4-9ED6-48D7922997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00518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EF695-6551-4157-B6E5-1D5201DE83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2074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255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500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7934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529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546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2133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852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539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8FF85-A260-4352-8EDE-AFB81E2A8C09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727E4-08EB-419D-9212-D8682BCD0F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93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file:///C:\Documents%20and%20Settings\User\&#1056;&#1072;&#1073;&#1086;&#1095;&#1080;&#1081;%20&#1089;&#1090;&#1086;&#1083;\&#1087;&#1077;&#1089;&#1085;&#1103;%20&#1041;&#1072;&#1083;&#1072;&#1096;&#1082;&#1080;&#1085;&#1072;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microsoft.com/office/2007/relationships/media" Target="../media/media1.mp3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openxmlformats.org/officeDocument/2006/relationships/audio" Target="file:///C:\Documents%20and%20Settings\User\&#1056;&#1072;&#1073;&#1086;&#1095;&#1080;&#1081;%20&#1089;&#1090;&#1086;&#1083;\&#1041;&#1091;&#1083;&#1072;&#1090;%20&#1054;&#1082;&#1091;&#1076;&#1078;&#1072;&#1074;&#1072;%20-%20&#1041;.&#1054;&#1082;&#1091;&#1076;&#1078;&#1072;&#1074;&#1072;.%20&#1071;%20&#1087;&#1080;&#1096;&#1091;%20&#1080;&#1089;&#1090;&#1086;&#1088;&#1080;&#1095;&#1077;&#1089;&#1082;&#1080;&#1081;%20&#1088;&#1086;&#1084;&#1072;&#1085;.%20%20(audiopoisk.com).mp3" TargetMode="Externa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C00000"/>
                </a:solidFill>
              </a:rPr>
              <a:t>Авторская песня как песенный </a:t>
            </a:r>
            <a:r>
              <a:rPr lang="ru-RU" sz="7200" dirty="0" err="1" smtClean="0">
                <a:solidFill>
                  <a:srgbClr val="C00000"/>
                </a:solidFill>
              </a:rPr>
              <a:t>монотеатр</a:t>
            </a:r>
            <a:r>
              <a:rPr lang="ru-RU" sz="7200" dirty="0" smtClean="0">
                <a:solidFill>
                  <a:srgbClr val="C00000"/>
                </a:solidFill>
              </a:rPr>
              <a:t> 60-80-х годов.</a:t>
            </a:r>
            <a:endParaRPr lang="ru-RU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6860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b="1" dirty="0" smtClean="0">
                <a:solidFill>
                  <a:srgbClr val="C00000"/>
                </a:solidFill>
              </a:rPr>
              <a:t>Бардовская песня- </a:t>
            </a:r>
            <a:r>
              <a:rPr lang="ru-RU" dirty="0" smtClean="0"/>
              <a:t>продукт витаминный, но чтобы он принёс пользу, его нужно пережевать и переварить. Это не супчик так какой-то протёртый, который проглотил и довольно. Тут нужно потрудиться, но зато польза от этого- ощутимая.» </a:t>
            </a:r>
            <a:r>
              <a:rPr lang="ru-RU" b="1" dirty="0" err="1" smtClean="0">
                <a:solidFill>
                  <a:srgbClr val="002060"/>
                </a:solidFill>
              </a:rPr>
              <a:t>М.Ангаров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125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metod-kopilka.ru/images/doc/30/24237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-24340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227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metod-kopilka.ru/images/doc/30/24237/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7386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ечер песни\a_062c3a6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89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Вечер песни\x_d74eed0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0631" y="214290"/>
            <a:ext cx="202273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Вечер песни\x_88730f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1017" y="186612"/>
            <a:ext cx="2195825" cy="2528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C:\Users\User\Desktop\Вечер песни\x_8819c4c2 -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41766"/>
            <a:ext cx="1928826" cy="252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9" name="Picture 15" descr="C:\Users\User\Desktop\Вечер песни\x_796b0a1d - коп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40" y="3286124"/>
            <a:ext cx="198361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 descr="C:\Users\User\Desktop\Вечер песни\x_ee5a35b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3429000"/>
            <a:ext cx="172801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4" name="Прямоугольник 13"/>
          <p:cNvSpPr>
            <a:spLocks noChangeArrowheads="1"/>
          </p:cNvSpPr>
          <p:nvPr/>
        </p:nvSpPr>
        <p:spPr bwMode="auto">
          <a:xfrm>
            <a:off x="6572250" y="5786438"/>
            <a:ext cx="2286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Юрий </a:t>
            </a:r>
          </a:p>
          <a:p>
            <a:pPr algn="ctr"/>
            <a:r>
              <a:rPr lang="ru-RU" sz="16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КУКИН</a:t>
            </a:r>
          </a:p>
          <a:p>
            <a:pPr algn="ctr"/>
            <a:r>
              <a:rPr lang="ru-RU" sz="14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(родился в 1932г.) </a:t>
            </a:r>
          </a:p>
        </p:txBody>
      </p:sp>
      <p:sp>
        <p:nvSpPr>
          <p:cNvPr id="34825" name="Прямоугольник 14"/>
          <p:cNvSpPr>
            <a:spLocks noChangeArrowheads="1"/>
          </p:cNvSpPr>
          <p:nvPr/>
        </p:nvSpPr>
        <p:spPr bwMode="auto">
          <a:xfrm>
            <a:off x="285750" y="2690813"/>
            <a:ext cx="2286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Вадим</a:t>
            </a:r>
          </a:p>
          <a:p>
            <a:pPr algn="ctr"/>
            <a:r>
              <a:rPr lang="ru-RU" sz="16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ЕГОРОВ</a:t>
            </a:r>
            <a:r>
              <a:rPr lang="ru-RU" sz="14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 </a:t>
            </a:r>
            <a:br>
              <a:rPr lang="ru-RU" sz="14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</a:br>
            <a:r>
              <a:rPr lang="ru-RU" sz="14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(родился в 1947г.) </a:t>
            </a: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500063" y="5857875"/>
            <a:ext cx="19923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Юлий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КИМ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(родился в 1936г.) 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6643688" y="2659063"/>
            <a:ext cx="20907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Вероника 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ДОЛИНА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(родилась в 1956г.)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575050" y="5811838"/>
            <a:ext cx="19939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Александр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РОЗЕНБАУМ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(родился в 1950 г.)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9" name="TextBox 18"/>
          <p:cNvSpPr txBox="1">
            <a:spLocks noChangeArrowheads="1"/>
          </p:cNvSpPr>
          <p:nvPr/>
        </p:nvSpPr>
        <p:spPr bwMode="auto">
          <a:xfrm>
            <a:off x="3022600" y="2643188"/>
            <a:ext cx="30988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Татьяна и Сергей</a:t>
            </a:r>
          </a:p>
          <a:p>
            <a:pPr algn="ctr"/>
            <a:r>
              <a:rPr lang="ru-RU" sz="16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НИКИТИНЫ</a:t>
            </a:r>
          </a:p>
          <a:p>
            <a:pPr algn="ctr"/>
            <a:r>
              <a:rPr lang="ru-RU" sz="14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(родились в 1944г.и в 1945г.)</a:t>
            </a:r>
          </a:p>
          <a:p>
            <a:pPr algn="ctr"/>
            <a:endParaRPr lang="ru-RU" sz="1400" b="1">
              <a:solidFill>
                <a:srgbClr val="02303E"/>
              </a:solidFill>
              <a:latin typeface="Constantia" pitchFamily="18" charset="0"/>
            </a:endParaRPr>
          </a:p>
        </p:txBody>
      </p:sp>
      <p:pic>
        <p:nvPicPr>
          <p:cNvPr id="1027" name="Picture 3" descr="G:\Вечер песни\x_1bb80209 - копия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9514" y="3428999"/>
            <a:ext cx="1822672" cy="250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9454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ечер песни\a_062c3a6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User\Desktop\Вечер песни\x_1dfc47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14289"/>
            <a:ext cx="1793620" cy="264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User\Desktop\Вечер песни\m_3a9220324a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42852"/>
            <a:ext cx="1934774" cy="263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User\Desktop\Вечер песни\x_dab8f90c -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429000"/>
            <a:ext cx="2143140" cy="2437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User\Desktop\Вечер песни\x_2e4189ce - коп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282" y="3429000"/>
            <a:ext cx="207368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Users\User\Desktop\Вечер песни\x_337f911d - копи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30394" y="142852"/>
            <a:ext cx="196573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C:\Users\User\Desktop\Вечер песни\x_f2bacd3a - копия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5581" y="3429000"/>
            <a:ext cx="1992838" cy="257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6286500" y="5786438"/>
            <a:ext cx="26431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Евгений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КЛЯЧКИН 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(1934 —1994)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857250" y="2659063"/>
            <a:ext cx="13890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Александр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ГАЛИЧ  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(1918 -1977)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3733800" y="5786438"/>
            <a:ext cx="1676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Виктор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БЕРКОВСКИЙ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(1932—2005)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804" name="Rectangle 20"/>
          <p:cNvSpPr>
            <a:spLocks noChangeArrowheads="1"/>
          </p:cNvSpPr>
          <p:nvPr/>
        </p:nvSpPr>
        <p:spPr bwMode="auto">
          <a:xfrm>
            <a:off x="6500813" y="2571750"/>
            <a:ext cx="214312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Вера </a:t>
            </a:r>
          </a:p>
          <a:p>
            <a:pPr algn="ctr"/>
            <a:r>
              <a:rPr lang="ru-RU" sz="14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МАТВЕЕВА </a:t>
            </a:r>
            <a:br>
              <a:rPr lang="ru-RU" sz="16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</a:br>
            <a:r>
              <a:rPr lang="ru-RU" sz="1400" b="1">
                <a:solidFill>
                  <a:srgbClr val="02303E"/>
                </a:solidFill>
                <a:latin typeface="Tahoma" pitchFamily="34" charset="0"/>
                <a:cs typeface="Tahoma" pitchFamily="34" charset="0"/>
              </a:rPr>
              <a:t>(1945-1976)</a:t>
            </a:r>
          </a:p>
          <a:p>
            <a:pPr eaLnBrk="0" hangingPunct="0"/>
            <a:endParaRPr lang="ru-RU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00063" y="5786438"/>
            <a:ext cx="20621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Ада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ЯКУШЕВА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(родилась в 1934г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.)</a:t>
            </a: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3808413" y="2643188"/>
            <a:ext cx="152717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Владимир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ВЫСОЦКИЙ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(1938 — 1980)</a:t>
            </a:r>
          </a:p>
          <a:p>
            <a:pPr algn="ctr">
              <a:defRPr/>
            </a:pPr>
            <a:endParaRPr lang="ru-RU" sz="14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94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dirty="0" smtClean="0"/>
              <a:t>Владимир Высоцкий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868144" y="1905000"/>
            <a:ext cx="3275856" cy="41148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ru-RU" altLang="ru-RU" sz="2400" dirty="0" smtClean="0"/>
              <a:t>Что-то ничего не пишется, 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400" dirty="0" smtClean="0"/>
              <a:t>Что-то ничего не ладится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400" dirty="0" smtClean="0"/>
              <a:t>—Жду: а вдруг талант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400" dirty="0" smtClean="0"/>
              <a:t>отыщется 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400" dirty="0" smtClean="0"/>
              <a:t>Или нет — какая разница! </a:t>
            </a:r>
            <a:br>
              <a:rPr lang="ru-RU" altLang="ru-RU" sz="2400" dirty="0" smtClean="0"/>
            </a:br>
            <a:endParaRPr lang="ru-RU" altLang="ru-RU" sz="2400" dirty="0" smtClean="0"/>
          </a:p>
          <a:p>
            <a:pPr eaLnBrk="1" hangingPunct="1">
              <a:buFontTx/>
              <a:buNone/>
              <a:defRPr/>
            </a:pP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endParaRPr lang="ru-RU" altLang="ru-RU" sz="2400" dirty="0" smtClean="0"/>
          </a:p>
        </p:txBody>
      </p:sp>
      <p:pic>
        <p:nvPicPr>
          <p:cNvPr id="6" name="Picture 2" descr="G:\высоцки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73274"/>
            <a:ext cx="5112569" cy="51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233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mtClean="0"/>
              <a:t>Александр Галич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508104" y="1557338"/>
            <a:ext cx="3528392" cy="504001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 smtClean="0"/>
              <a:t>Когда я вернусь,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 smtClean="0"/>
              <a:t>Я войду в тот единственный дом,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 smtClean="0"/>
              <a:t>Где с куполом синим не властно соперничать небо,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 smtClean="0"/>
              <a:t>И ладана запах, как запах приютского хлеба,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 smtClean="0"/>
              <a:t>Ударит в меня и заплещется в сердце моем –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 smtClean="0"/>
              <a:t>Когда я вернусь.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 smtClean="0"/>
              <a:t>О, когда я вернусь!. </a:t>
            </a:r>
          </a:p>
        </p:txBody>
      </p:sp>
      <p:pic>
        <p:nvPicPr>
          <p:cNvPr id="5124" name="Picture 7" descr="галич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8312" y="1393283"/>
            <a:ext cx="4319712" cy="546073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94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err="1" smtClean="0"/>
              <a:t>Ю.Ким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G:\ки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610" y="908720"/>
            <a:ext cx="828682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303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А.Розенбаум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G:\разем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96752"/>
            <a:ext cx="8572500" cy="50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25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dirty="0" smtClean="0"/>
              <a:t>Николай </a:t>
            </a:r>
            <a:r>
              <a:rPr lang="ru-RU" dirty="0" err="1" smtClean="0"/>
              <a:t>Балашкин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балашк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42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Цели урока: </a:t>
            </a:r>
            <a:b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-выявить причины возникновения авторской песни;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-ознакомить учащихся с бардами 60-80 годов и  более подробно представить творчество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Б.Окуджавы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 основоположника авторской песни;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-воспитание культуры и нравственности на примере авторской песни.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035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песня Балашкин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14810" y="3071810"/>
            <a:ext cx="609600" cy="609600"/>
          </a:xfrm>
          <a:prstGeom prst="rect">
            <a:avLst/>
          </a:prstGeom>
        </p:spPr>
      </p:pic>
      <p:pic>
        <p:nvPicPr>
          <p:cNvPr id="4" name="песня Балашкин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29124" y="328612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78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2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ser\Desktop\Вечер песни\Окуджава\x_c7ab58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785926"/>
            <a:ext cx="3486150" cy="398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Users\User\Desktop\Вечер песни\Окуджава\x_b069d9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1605" y="3429000"/>
            <a:ext cx="328079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C:\Users\User\Desktop\Вечер песни\Окуджава\x_d642d75ce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85727"/>
            <a:ext cx="3000396" cy="5042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286116" y="285728"/>
            <a:ext cx="61436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БУЛАТ   ШАЛВОВИЧ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ОКУДЖАВА 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(1924-1997)</a:t>
            </a:r>
            <a:endParaRPr lang="ru-RU" sz="20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80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 пишу исторический роман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 fontScale="25000" lnSpcReduction="20000"/>
          </a:bodyPr>
          <a:lstStyle/>
          <a:p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В склянке темного стекла</a:t>
            </a:r>
            <a:br>
              <a:rPr lang="ru-RU" sz="4000" b="1" dirty="0"/>
            </a:br>
            <a:r>
              <a:rPr lang="ru-RU" sz="4000" b="1" dirty="0"/>
              <a:t>из-под импортного пива</a:t>
            </a:r>
            <a:br>
              <a:rPr lang="ru-RU" sz="4000" b="1" dirty="0"/>
            </a:br>
            <a:r>
              <a:rPr lang="ru-RU" sz="4000" b="1" dirty="0"/>
              <a:t>роза красная цвела</a:t>
            </a:r>
            <a:br>
              <a:rPr lang="ru-RU" sz="4000" b="1" dirty="0"/>
            </a:br>
            <a:r>
              <a:rPr lang="ru-RU" sz="4000" b="1" dirty="0"/>
              <a:t>гордо и неторопливо.</a:t>
            </a:r>
            <a:br>
              <a:rPr lang="ru-RU" sz="4000" b="1" dirty="0"/>
            </a:br>
            <a:r>
              <a:rPr lang="ru-RU" sz="4000" b="1" dirty="0"/>
              <a:t>Исторический роман</a:t>
            </a:r>
            <a:br>
              <a:rPr lang="ru-RU" sz="4000" b="1" dirty="0"/>
            </a:br>
            <a:r>
              <a:rPr lang="ru-RU" sz="4000" b="1" dirty="0"/>
              <a:t>сочинял я понемногу,</a:t>
            </a:r>
            <a:br>
              <a:rPr lang="ru-RU" sz="4000" b="1" dirty="0"/>
            </a:br>
            <a:r>
              <a:rPr lang="ru-RU" sz="4000" b="1" dirty="0"/>
              <a:t>пробиваясь как в туман</a:t>
            </a:r>
            <a:br>
              <a:rPr lang="ru-RU" sz="4000" b="1" dirty="0"/>
            </a:br>
            <a:r>
              <a:rPr lang="ru-RU" sz="4000" b="1" dirty="0"/>
              <a:t>от пролога к эпилогу.</a:t>
            </a:r>
            <a:br>
              <a:rPr lang="ru-RU" sz="4000" b="1" dirty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Были дали голубы,</a:t>
            </a:r>
            <a:br>
              <a:rPr lang="ru-RU" sz="4000" b="1" dirty="0"/>
            </a:br>
            <a:r>
              <a:rPr lang="ru-RU" sz="4000" b="1" dirty="0"/>
              <a:t>было вымысла в избытке,</a:t>
            </a:r>
            <a:br>
              <a:rPr lang="ru-RU" sz="4000" b="1" dirty="0"/>
            </a:br>
            <a:r>
              <a:rPr lang="ru-RU" sz="4000" b="1" dirty="0"/>
              <a:t>и из собственной судьбы</a:t>
            </a:r>
            <a:br>
              <a:rPr lang="ru-RU" sz="4000" b="1" dirty="0"/>
            </a:br>
            <a:r>
              <a:rPr lang="ru-RU" sz="4000" b="1" dirty="0"/>
              <a:t>я выдергивал по нитке.</a:t>
            </a:r>
            <a:br>
              <a:rPr lang="ru-RU" sz="4000" b="1" dirty="0"/>
            </a:br>
            <a:r>
              <a:rPr lang="ru-RU" sz="4000" b="1" dirty="0"/>
              <a:t>В путь героев снаряжал,</a:t>
            </a:r>
            <a:br>
              <a:rPr lang="ru-RU" sz="4000" b="1" dirty="0"/>
            </a:br>
            <a:r>
              <a:rPr lang="ru-RU" sz="4000" b="1" dirty="0"/>
              <a:t>наводил о прошлом справки</a:t>
            </a:r>
            <a:br>
              <a:rPr lang="ru-RU" sz="4000" b="1" dirty="0"/>
            </a:br>
            <a:r>
              <a:rPr lang="ru-RU" sz="4000" b="1" dirty="0"/>
              <a:t>и поручиком в отставке</a:t>
            </a:r>
            <a:br>
              <a:rPr lang="ru-RU" sz="4000" b="1" dirty="0"/>
            </a:br>
            <a:r>
              <a:rPr lang="ru-RU" sz="4000" b="1" dirty="0"/>
              <a:t>сам себя воображал.</a:t>
            </a:r>
            <a:br>
              <a:rPr lang="ru-RU" sz="4000" b="1" dirty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Вымысел - не есть обман.</a:t>
            </a:r>
            <a:br>
              <a:rPr lang="ru-RU" sz="4000" b="1" dirty="0"/>
            </a:br>
            <a:r>
              <a:rPr lang="ru-RU" sz="4000" b="1" dirty="0"/>
              <a:t>Замысел - еще не точка.</a:t>
            </a:r>
            <a:br>
              <a:rPr lang="ru-RU" sz="4000" b="1" dirty="0"/>
            </a:br>
            <a:r>
              <a:rPr lang="ru-RU" sz="4000" b="1" dirty="0"/>
              <a:t>Дайте дописать роман</a:t>
            </a:r>
            <a:br>
              <a:rPr lang="ru-RU" sz="4000" b="1" dirty="0"/>
            </a:br>
            <a:r>
              <a:rPr lang="ru-RU" sz="4000" b="1" dirty="0"/>
              <a:t>до последнего листочка.</a:t>
            </a:r>
            <a:br>
              <a:rPr lang="ru-RU" sz="4000" b="1" dirty="0"/>
            </a:br>
            <a:r>
              <a:rPr lang="ru-RU" sz="4000" b="1" dirty="0"/>
              <a:t>И пока еще жива</a:t>
            </a:r>
            <a:br>
              <a:rPr lang="ru-RU" sz="4000" b="1" dirty="0"/>
            </a:br>
            <a:r>
              <a:rPr lang="ru-RU" sz="4000" b="1" dirty="0"/>
              <a:t>роза красная в бутылке,</a:t>
            </a:r>
            <a:br>
              <a:rPr lang="ru-RU" sz="4000" b="1" dirty="0"/>
            </a:br>
            <a:r>
              <a:rPr lang="ru-RU" sz="4000" b="1" dirty="0"/>
              <a:t>дайте выкрикнуть слова,</a:t>
            </a:r>
            <a:br>
              <a:rPr lang="ru-RU" sz="4000" b="1" dirty="0"/>
            </a:br>
            <a:r>
              <a:rPr lang="ru-RU" sz="4000" b="1" dirty="0"/>
              <a:t>что давно лежат в копилке:</a:t>
            </a:r>
            <a:br>
              <a:rPr lang="ru-RU" sz="4000" b="1" dirty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каждый пишет, как он слышит.</a:t>
            </a:r>
            <a:br>
              <a:rPr lang="ru-RU" sz="4000" b="1" dirty="0"/>
            </a:br>
            <a:r>
              <a:rPr lang="ru-RU" sz="4000" b="1" dirty="0"/>
              <a:t>Каждый слышит, как он дышит.</a:t>
            </a:r>
            <a:br>
              <a:rPr lang="ru-RU" sz="4000" b="1" dirty="0"/>
            </a:br>
            <a:r>
              <a:rPr lang="ru-RU" sz="4000" b="1" dirty="0"/>
              <a:t>Как он дышит, так и пишет,</a:t>
            </a:r>
            <a:br>
              <a:rPr lang="ru-RU" sz="4000" b="1" dirty="0"/>
            </a:br>
            <a:r>
              <a:rPr lang="ru-RU" sz="4000" b="1" dirty="0"/>
              <a:t>не стараясь угодить...</a:t>
            </a:r>
            <a:br>
              <a:rPr lang="ru-RU" sz="4000" b="1" dirty="0"/>
            </a:br>
            <a:r>
              <a:rPr lang="ru-RU" sz="4000" b="1" dirty="0"/>
              <a:t>Так природа захотела.</a:t>
            </a:r>
            <a:br>
              <a:rPr lang="ru-RU" sz="4000" b="1" dirty="0"/>
            </a:br>
            <a:r>
              <a:rPr lang="ru-RU" sz="4000" b="1" dirty="0"/>
              <a:t>Почему?</a:t>
            </a:r>
            <a:br>
              <a:rPr lang="ru-RU" sz="4000" b="1" dirty="0"/>
            </a:br>
            <a:r>
              <a:rPr lang="ru-RU" sz="4000" b="1" dirty="0"/>
              <a:t>Не наше дело.</a:t>
            </a:r>
            <a:br>
              <a:rPr lang="ru-RU" sz="4000" b="1" dirty="0"/>
            </a:br>
            <a:r>
              <a:rPr lang="ru-RU" sz="4000" b="1" dirty="0"/>
              <a:t>Для чего?</a:t>
            </a:r>
            <a:br>
              <a:rPr lang="ru-RU" sz="4000" b="1" dirty="0"/>
            </a:br>
            <a:r>
              <a:rPr lang="ru-RU" sz="4000" b="1" dirty="0"/>
              <a:t>Не нам судить.</a:t>
            </a:r>
          </a:p>
        </p:txBody>
      </p:sp>
      <p:pic>
        <p:nvPicPr>
          <p:cNvPr id="5" name="Picture 3" descr="C:\Users\User\Desktop\Вечер песни\Окуджава\a_70eca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357818" y="1359207"/>
            <a:ext cx="3456384" cy="5498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Булат Окуджава - Б.Окуджава. Я пишу исторический роман.  (audiopoisk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376238"/>
          </a:xfrm>
          <a:prstGeom prst="rect">
            <a:avLst/>
          </a:prstGeom>
        </p:spPr>
      </p:pic>
      <p:pic>
        <p:nvPicPr>
          <p:cNvPr id="6" name="Булат Окуджава - Б.Окуджава. Я пишу исторический роман.  (audiopoisk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450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Булат Шалвович Окуджа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9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Булат Окуджава. . Избранное, Булат Окуджа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9405"/>
            <a:ext cx="48577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58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s2.mm.bing.net/th?id=JN.UMvpVoTmeYr1OlGeEIbFVA&amp;pid=1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99" y="116632"/>
            <a:ext cx="842493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4408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стихотворений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 «Песенка об Арбате»                                       2. « До свидания , мальчики»                                3. « Пожелания друзьям»                                 4. « Старинная студенческая песня</a:t>
            </a:r>
            <a:r>
              <a:rPr lang="ru-RU" smtClean="0"/>
              <a:t>»                                   </a:t>
            </a:r>
            <a:r>
              <a:rPr lang="ru-RU" dirty="0" smtClean="0"/>
              <a:t>5.   « Песня Верещагина»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44835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51520" y="759038"/>
            <a:ext cx="7678066" cy="533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74551" rIns="46023" bIns="0" anchor="ctr">
            <a:spAutoFit/>
          </a:bodyPr>
          <a:lstStyle/>
          <a:p>
            <a:pPr>
              <a:defRPr/>
            </a:pPr>
            <a:endParaRPr lang="ru-RU" sz="2400" b="1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ПОЖЕЛАНИЕ </a:t>
            </a:r>
            <a:r>
              <a:rPr 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ДРУЗЬЯМ </a:t>
            </a:r>
          </a:p>
          <a:p>
            <a:pPr>
              <a:defRPr/>
            </a:pP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</a:t>
            </a:r>
          </a:p>
          <a:p>
            <a:pPr>
              <a:defRPr/>
            </a:pP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Булат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Окуджава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</a:p>
          <a:p>
            <a:pPr>
              <a:defRPr/>
            </a:pP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Давайте восклицать, друг другом восхищаться.</a:t>
            </a:r>
          </a:p>
          <a:p>
            <a:pPr>
              <a:defRPr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Высокопарных слов не стоит опасаться.</a:t>
            </a:r>
          </a:p>
          <a:p>
            <a:pPr>
              <a:defRPr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Давайте говорить друг другу комплименты –</a:t>
            </a:r>
          </a:p>
          <a:p>
            <a:pPr>
              <a:defRPr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Ведь это всё любви счастливые моменты.</a:t>
            </a:r>
          </a:p>
          <a:p>
            <a:pPr>
              <a:defRPr/>
            </a:pP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2" descr="C:\Users\User\Desktop\Вечер песни\Окуджава\x_4c4a1da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130856"/>
            <a:ext cx="2966628" cy="416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1135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dirty="0" smtClean="0"/>
              <a:t>Булат Окуджава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altLang="ru-RU" sz="2400" smtClean="0"/>
              <a:t>Ты течешь, как река.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400" smtClean="0"/>
              <a:t>Странное название!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400" smtClean="0"/>
              <a:t>И прозрачен асфальт, как в реке вода.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400" smtClean="0"/>
              <a:t>Ах, Арбат, мой Арбат,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400" smtClean="0"/>
              <a:t>ты — мое призвание.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400" smtClean="0"/>
              <a:t>Ты — и радость моя, и моя беда.</a:t>
            </a:r>
            <a:br>
              <a:rPr lang="ru-RU" altLang="ru-RU" sz="2400" smtClean="0"/>
            </a:br>
            <a:r>
              <a:rPr lang="ru-RU" altLang="ru-RU" sz="2400" smtClean="0"/>
              <a:t/>
            </a:r>
            <a:br>
              <a:rPr lang="ru-RU" altLang="ru-RU" sz="2400" smtClean="0"/>
            </a:br>
            <a:endParaRPr lang="ru-RU" altLang="ru-RU" sz="2400" smtClean="0"/>
          </a:p>
        </p:txBody>
      </p:sp>
      <p:pic>
        <p:nvPicPr>
          <p:cNvPr id="6148" name="Picture 7" descr="окуджав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96716" y="836713"/>
            <a:ext cx="4578972" cy="518467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88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Анализ стихотворения                                  « Песенка об Арбате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556792"/>
            <a:ext cx="82296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2800" dirty="0" smtClean="0"/>
          </a:p>
          <a:p>
            <a:pPr marL="0" indent="0" algn="r">
              <a:buNone/>
            </a:pPr>
            <a:r>
              <a:rPr lang="ru-RU" sz="1800" dirty="0" smtClean="0"/>
              <a:t>Поэтический мир Б. Окуджавы создается по своим каким- то канонам: по образу и духу своего времени. И моделью этого мира становятся  арбатские переулки и дворики. Такими они предстают в « Песенке об Арбате». Лирический герой сравнивает с  рекой Арбат , который так же течет, как  она.                          Арбатские улочки наполняются пешеходами, которые спешат по своим делам.                                       И теперь Арбат становится и религией. Любовь Арбата безгранична, от нее никуда не « отмоешься»  Арбат для Б. Окуджавы был всегда центральной улицей не только в жизни, но и в творчестве, он был призванием поэма, его бедой.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321260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5184576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Презентация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( от латинского</a:t>
            </a:r>
            <a:r>
              <a:rPr lang="en-US" sz="5400" dirty="0" smtClean="0"/>
              <a:t> </a:t>
            </a:r>
            <a:r>
              <a:rPr lang="en-US" sz="5400" dirty="0" err="1" smtClean="0"/>
              <a:t>praesentatio</a:t>
            </a:r>
            <a:r>
              <a:rPr lang="en-US" sz="5400" dirty="0" smtClean="0"/>
              <a:t>)- </a:t>
            </a:r>
            <a:r>
              <a:rPr lang="ru-RU" sz="5400" dirty="0" smtClean="0"/>
              <a:t> </a:t>
            </a:r>
            <a:r>
              <a:rPr lang="ru-RU" sz="5400" dirty="0" smtClean="0">
                <a:solidFill>
                  <a:srgbClr val="0070C0"/>
                </a:solidFill>
              </a:rPr>
              <a:t>представление, предъявление.</a:t>
            </a:r>
            <a:endParaRPr lang="ru-RU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901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упить книги автора Окуджава Б. Ш. раздела Отечественная поэ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5349"/>
            <a:ext cx="5348261" cy="62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3057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аше благородие, госпожа удача: Стихи, проза - Окуджава Була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844" y="33962"/>
            <a:ext cx="3607114" cy="31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474345"/>
            <a:ext cx="460851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Песня Верещагина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(Белое солнце пустыни)</a:t>
            </a:r>
          </a:p>
          <a:p>
            <a:r>
              <a:rPr lang="ru-RU" b="1" dirty="0" err="1"/>
              <a:t>П.Луспекаеву</a:t>
            </a:r>
            <a:endParaRPr lang="ru-RU" b="1" dirty="0"/>
          </a:p>
          <a:p>
            <a:r>
              <a:rPr lang="ru-RU" dirty="0"/>
              <a:t>Ваше благородие, госпожа разлука,  </a:t>
            </a:r>
            <a:br>
              <a:rPr lang="ru-RU" dirty="0"/>
            </a:br>
            <a:r>
              <a:rPr lang="ru-RU" dirty="0"/>
              <a:t>мне с тобою холодно, вот какая штука.  </a:t>
            </a:r>
            <a:br>
              <a:rPr lang="ru-RU" dirty="0"/>
            </a:br>
            <a:r>
              <a:rPr lang="ru-RU" dirty="0"/>
              <a:t>Письмецо в конверте  погоди -- не рви...  </a:t>
            </a:r>
            <a:br>
              <a:rPr lang="ru-RU" dirty="0"/>
            </a:br>
            <a:r>
              <a:rPr lang="ru-RU" dirty="0"/>
              <a:t>Не везет мне в смерти,  повезет в любви. </a:t>
            </a:r>
          </a:p>
          <a:p>
            <a:r>
              <a:rPr lang="ru-RU" dirty="0"/>
              <a:t>Ваше благородие, госпожа чужбина,  </a:t>
            </a:r>
            <a:br>
              <a:rPr lang="ru-RU" dirty="0"/>
            </a:br>
            <a:r>
              <a:rPr lang="ru-RU" dirty="0"/>
              <a:t>жарко обнимала ты, да мало любила. </a:t>
            </a:r>
            <a:br>
              <a:rPr lang="ru-RU" dirty="0"/>
            </a:br>
            <a:r>
              <a:rPr lang="ru-RU" dirty="0"/>
              <a:t>В шелковые сети постой -- не лови...  </a:t>
            </a:r>
            <a:br>
              <a:rPr lang="ru-RU" dirty="0"/>
            </a:br>
            <a:r>
              <a:rPr lang="ru-RU" dirty="0"/>
              <a:t>Не везет мне в смерти,  повезет в любви.</a:t>
            </a:r>
          </a:p>
          <a:p>
            <a:r>
              <a:rPr lang="ru-RU" dirty="0"/>
              <a:t>Ваше благородие, госпожа удача, </a:t>
            </a:r>
            <a:br>
              <a:rPr lang="ru-RU" dirty="0"/>
            </a:br>
            <a:r>
              <a:rPr lang="ru-RU" dirty="0"/>
              <a:t>для кого ты добрая, а кому иначе. </a:t>
            </a:r>
            <a:br>
              <a:rPr lang="ru-RU" dirty="0"/>
            </a:br>
            <a:r>
              <a:rPr lang="ru-RU" dirty="0"/>
              <a:t>Девять граммов в сердце постой -- не зови... </a:t>
            </a:r>
            <a:br>
              <a:rPr lang="ru-RU" dirty="0"/>
            </a:br>
            <a:r>
              <a:rPr lang="ru-RU" dirty="0"/>
              <a:t>Не везет мне в смерти, повезет в любви.</a:t>
            </a:r>
          </a:p>
          <a:p>
            <a:r>
              <a:rPr lang="ru-RU" dirty="0"/>
              <a:t>Ваше благородие, госпожа победа, </a:t>
            </a:r>
            <a:br>
              <a:rPr lang="ru-RU" dirty="0"/>
            </a:br>
            <a:r>
              <a:rPr lang="ru-RU" dirty="0"/>
              <a:t>значит</a:t>
            </a:r>
            <a:r>
              <a:rPr lang="ru-RU" dirty="0" smtClean="0"/>
              <a:t>, моя </a:t>
            </a:r>
            <a:r>
              <a:rPr lang="ru-RU" dirty="0"/>
              <a:t>песенка до конца не спета! </a:t>
            </a:r>
            <a:br>
              <a:rPr lang="ru-RU" dirty="0"/>
            </a:br>
            <a:r>
              <a:rPr lang="ru-RU" dirty="0"/>
              <a:t>Перестаньте, черти, клясться на крови... </a:t>
            </a:r>
            <a:br>
              <a:rPr lang="ru-RU" dirty="0"/>
            </a:br>
            <a:r>
              <a:rPr lang="ru-RU" dirty="0"/>
              <a:t>Не везет мне в смерти, повезет в любви.</a:t>
            </a:r>
          </a:p>
          <a:p>
            <a:r>
              <a:rPr lang="ru-RU" dirty="0"/>
              <a:t>1967</a:t>
            </a:r>
          </a:p>
        </p:txBody>
      </p:sp>
      <p:pic>
        <p:nvPicPr>
          <p:cNvPr id="4" name="Picture 2" descr="Пиджак окуджава аккорд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41" y="3240577"/>
            <a:ext cx="357572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8304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«Песенка об Арбате»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b="1" dirty="0"/>
              <a:t>Песенка об Арбате</a:t>
            </a:r>
          </a:p>
          <a:p>
            <a:r>
              <a:rPr lang="ru-RU" dirty="0" smtClean="0"/>
              <a:t>Ты </a:t>
            </a:r>
            <a:r>
              <a:rPr lang="ru-RU" dirty="0"/>
              <a:t>течешь, как река. Странное название!</a:t>
            </a:r>
          </a:p>
          <a:p>
            <a:r>
              <a:rPr lang="ru-RU" dirty="0"/>
              <a:t>И прозрачен асфальт, как в реке вода.</a:t>
            </a:r>
          </a:p>
          <a:p>
            <a:r>
              <a:rPr lang="ru-RU" dirty="0"/>
              <a:t>Ах, Арбат, мой Арбат,</a:t>
            </a:r>
          </a:p>
          <a:p>
            <a:r>
              <a:rPr lang="ru-RU" dirty="0"/>
              <a:t>ты — мое призвание.</a:t>
            </a:r>
          </a:p>
          <a:p>
            <a:r>
              <a:rPr lang="ru-RU" dirty="0"/>
              <a:t>Ты — и радость моя, и моя беда.</a:t>
            </a:r>
          </a:p>
          <a:p>
            <a:r>
              <a:rPr lang="ru-RU" dirty="0"/>
              <a:t>Пешеходы твои — люди невеликие,</a:t>
            </a:r>
          </a:p>
          <a:p>
            <a:r>
              <a:rPr lang="ru-RU" dirty="0"/>
              <a:t>каблуками стучат — по делам спешат.</a:t>
            </a:r>
          </a:p>
          <a:p>
            <a:r>
              <a:rPr lang="ru-RU" dirty="0"/>
              <a:t>Ах, Арбат, мой Арбат,</a:t>
            </a:r>
          </a:p>
          <a:p>
            <a:r>
              <a:rPr lang="ru-RU" dirty="0"/>
              <a:t>ты — моя религия,</a:t>
            </a:r>
          </a:p>
          <a:p>
            <a:r>
              <a:rPr lang="ru-RU" dirty="0"/>
              <a:t>мостовые твои подо мной лежат.</a:t>
            </a:r>
          </a:p>
          <a:p>
            <a:r>
              <a:rPr lang="ru-RU" dirty="0"/>
              <a:t>От любови твоей вовсе не излечишься,</a:t>
            </a:r>
          </a:p>
          <a:p>
            <a:r>
              <a:rPr lang="ru-RU" dirty="0"/>
              <a:t>сорок тысяч других мостовых любя.</a:t>
            </a:r>
          </a:p>
          <a:p>
            <a:r>
              <a:rPr lang="ru-RU" dirty="0"/>
              <a:t>Ах, Арбат, мой Арбат,</a:t>
            </a:r>
          </a:p>
          <a:p>
            <a:r>
              <a:rPr lang="ru-RU" dirty="0"/>
              <a:t>ты — мое отечество,</a:t>
            </a:r>
          </a:p>
          <a:p>
            <a:r>
              <a:rPr lang="ru-RU" dirty="0"/>
              <a:t>никогда до конца не пройти тебя.</a:t>
            </a:r>
          </a:p>
          <a:p>
            <a:endParaRPr lang="ru-RU" dirty="0"/>
          </a:p>
        </p:txBody>
      </p:sp>
      <p:pic>
        <p:nvPicPr>
          <p:cNvPr id="5" name="Picture 2" descr="C:\Users\User\Desktop\Вечер песни\Окуджава\x_4c4a1daf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8619" y="1905000"/>
            <a:ext cx="3015762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11789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Вечер песни\a_a8eb3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71688" y="357188"/>
            <a:ext cx="7072312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Как здорово,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что все мы здесь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сегодня собрались!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14313" y="4500563"/>
            <a:ext cx="4357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latin typeface="Tahoma" pitchFamily="34" charset="0"/>
                <a:ea typeface="Times New Roman" charset="0"/>
                <a:cs typeface="Tahoma" pitchFamily="34" charset="0"/>
              </a:rPr>
              <a:t>"Возьмемся за руки, друзья,</a:t>
            </a:r>
            <a:br>
              <a:rPr lang="ru-RU" b="1">
                <a:latin typeface="Tahoma" pitchFamily="34" charset="0"/>
                <a:ea typeface="Times New Roman" charset="0"/>
                <a:cs typeface="Tahoma" pitchFamily="34" charset="0"/>
              </a:rPr>
            </a:br>
            <a:r>
              <a:rPr lang="ru-RU" b="1">
                <a:latin typeface="Tahoma" pitchFamily="34" charset="0"/>
                <a:ea typeface="Times New Roman" charset="0"/>
                <a:cs typeface="Tahoma" pitchFamily="34" charset="0"/>
              </a:rPr>
              <a:t>  Возьмемся за руки, друзья,</a:t>
            </a:r>
            <a:br>
              <a:rPr lang="ru-RU" b="1">
                <a:latin typeface="Tahoma" pitchFamily="34" charset="0"/>
                <a:ea typeface="Times New Roman" charset="0"/>
                <a:cs typeface="Tahoma" pitchFamily="34" charset="0"/>
              </a:rPr>
            </a:br>
            <a:r>
              <a:rPr lang="ru-RU" b="1">
                <a:latin typeface="Tahoma" pitchFamily="34" charset="0"/>
                <a:ea typeface="Times New Roman" charset="0"/>
                <a:cs typeface="Tahoma" pitchFamily="34" charset="0"/>
              </a:rPr>
              <a:t>  Чтоб не пропасть поодиночке..."</a:t>
            </a:r>
            <a:br>
              <a:rPr lang="ru-RU" b="1">
                <a:latin typeface="Tahoma" pitchFamily="34" charset="0"/>
                <a:ea typeface="Times New Roman" charset="0"/>
                <a:cs typeface="Tahoma" pitchFamily="34" charset="0"/>
              </a:rPr>
            </a:br>
            <a:r>
              <a:rPr lang="ru-RU" b="1">
                <a:latin typeface="Tahoma" pitchFamily="34" charset="0"/>
                <a:ea typeface="Times New Roman" charset="0"/>
                <a:cs typeface="Tahoma" pitchFamily="34" charset="0"/>
              </a:rPr>
              <a:t>                                   </a:t>
            </a:r>
            <a:r>
              <a:rPr lang="ru-RU" sz="1600" b="1">
                <a:latin typeface="Tahoma" pitchFamily="34" charset="0"/>
                <a:ea typeface="Times New Roman" charset="0"/>
                <a:cs typeface="Tahoma" pitchFamily="34" charset="0"/>
              </a:rPr>
              <a:t>(Б.Ш. Окуджава)</a:t>
            </a:r>
            <a:endParaRPr lang="ru-RU" sz="1600" b="1">
              <a:ea typeface="Times New Roman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652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094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Историческая справка. Термин &amp;quot;авторская песня&amp;quot; введен Высоцким, до этого говори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060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5854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random-120822133733-phpapp01/95/-44-728.jpg?cb=13456609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1043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etod-kopilka.ru/images/doc/30/24237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7140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062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etod-kopilka.ru/images/doc/30/24237/img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2860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лайд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8305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Авторская песня-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тут уж без обмана, тут будет стоять перед вами весь вечер один человек с гитарой, глаза в глаза. И расчёт в авторской песне только на одно- на то, что вас беспокоят точно так же, как и меня, те же проблемы, судьбы человеческие, одни и те же мысли. И точно так же вам, как и мне, рвут и скребут по нервам несправедливости и горе людское. Короче говоря, всё рассчитано на доверии. Вот что нужно для авторской песни: ваши глаза и уши и моё желание вам что-то рассказать, а ваше желание что-то услышать».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В.Высоцкий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20920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668</Words>
  <Application>Microsoft Office PowerPoint</Application>
  <PresentationFormat>Экран (4:3)</PresentationFormat>
  <Paragraphs>111</Paragraphs>
  <Slides>34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Авторская песня как песенный монотеатр 60-80-х годов.</vt:lpstr>
      <vt:lpstr> Цели урока:  -выявить причины возникновения авторской песни; -ознакомить учащихся с бардами 60-80 годов и  более подробно представить творчество Б.Окуджавы как основоположника авторской песни;  -воспитание культуры и нравственности на примере авторской песни. </vt:lpstr>
      <vt:lpstr>Презентация  ( от латинского praesentatio)-  представление, предъявление.</vt:lpstr>
      <vt:lpstr>Слайд 4</vt:lpstr>
      <vt:lpstr>Слайд 5</vt:lpstr>
      <vt:lpstr>Слайд 6</vt:lpstr>
      <vt:lpstr>Слайд 7</vt:lpstr>
      <vt:lpstr>Слайд 8</vt:lpstr>
      <vt:lpstr>«Авторская песня- тут уж без обмана, тут будет стоять перед вами весь вечер один человек с гитарой, глаза в глаза. И расчёт в авторской песне только на одно- на то, что вас беспокоят точно так же, как и меня, те же проблемы, судьбы человеческие, одни и те же мысли. И точно так же вам, как и мне, рвут и скребут по нервам несправедливости и горе людское. Короче говоря, всё рассчитано на доверии. Вот что нужно для авторской песни: ваши глаза и уши и моё желание вам что-то рассказать, а ваше желание что-то услышать». В.Высоцкий</vt:lpstr>
      <vt:lpstr>«Бардовская песня- продукт витаминный, но чтобы он принёс пользу, его нужно пережевать и переварить. Это не супчик так какой-то протёртый, который проглотил и довольно. Тут нужно потрудиться, но зато польза от этого- ощутимая.» М.Ангаров</vt:lpstr>
      <vt:lpstr>Слайд 11</vt:lpstr>
      <vt:lpstr>Слайд 12</vt:lpstr>
      <vt:lpstr>Слайд 13</vt:lpstr>
      <vt:lpstr>Слайд 14</vt:lpstr>
      <vt:lpstr>Владимир Высоцкий</vt:lpstr>
      <vt:lpstr>Александр Галич</vt:lpstr>
      <vt:lpstr>Ю.Ким</vt:lpstr>
      <vt:lpstr>А.Розенбаум</vt:lpstr>
      <vt:lpstr>Николай Балашкин</vt:lpstr>
      <vt:lpstr>Слайд 20</vt:lpstr>
      <vt:lpstr>Слайд 21</vt:lpstr>
      <vt:lpstr>Я пишу исторический роман</vt:lpstr>
      <vt:lpstr>Слайд 23</vt:lpstr>
      <vt:lpstr>Слайд 24</vt:lpstr>
      <vt:lpstr>Слайд 25</vt:lpstr>
      <vt:lpstr>Список стихотворений</vt:lpstr>
      <vt:lpstr>Слайд 27</vt:lpstr>
      <vt:lpstr>Булат Окуджава</vt:lpstr>
      <vt:lpstr>Анализ стихотворения                                  « Песенка об Арбате»</vt:lpstr>
      <vt:lpstr>Слайд 30</vt:lpstr>
      <vt:lpstr>Слайд 31</vt:lpstr>
      <vt:lpstr> «Песенка об Арбате»</vt:lpstr>
      <vt:lpstr>Слайд 33</vt:lpstr>
      <vt:lpstr>Слайд 34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Авторская песня как песенный монотеатр 60-80-х годов.</dc:title>
  <dc:creator>ADMIN</dc:creator>
  <cp:lastModifiedBy>FuckYouBill</cp:lastModifiedBy>
  <cp:revision>32</cp:revision>
  <dcterms:created xsi:type="dcterms:W3CDTF">2015-04-27T05:54:15Z</dcterms:created>
  <dcterms:modified xsi:type="dcterms:W3CDTF">2015-05-12T16:29:55Z</dcterms:modified>
</cp:coreProperties>
</file>